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65" r:id="rId2"/>
    <p:sldId id="512" r:id="rId3"/>
    <p:sldId id="513" r:id="rId4"/>
    <p:sldId id="504" r:id="rId5"/>
    <p:sldId id="505" r:id="rId6"/>
    <p:sldId id="503" r:id="rId7"/>
    <p:sldId id="502" r:id="rId8"/>
    <p:sldId id="506" r:id="rId9"/>
    <p:sldId id="507" r:id="rId10"/>
    <p:sldId id="508" r:id="rId11"/>
    <p:sldId id="509" r:id="rId12"/>
    <p:sldId id="51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31" autoAdjust="0"/>
  </p:normalViewPr>
  <p:slideViewPr>
    <p:cSldViewPr>
      <p:cViewPr varScale="1">
        <p:scale>
          <a:sx n="145" d="100"/>
          <a:sy n="145" d="100"/>
        </p:scale>
        <p:origin x="1436" y="9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탁" userId="e2000a46b34c6ef9" providerId="LiveId" clId="{6A3103FD-57BE-4361-AD26-5F10D2E8E347}"/>
    <pc:docChg chg="modSld">
      <pc:chgData name="정탁" userId="e2000a46b34c6ef9" providerId="LiveId" clId="{6A3103FD-57BE-4361-AD26-5F10D2E8E347}" dt="2020-11-27T08:11:33.809" v="12" actId="20577"/>
      <pc:docMkLst>
        <pc:docMk/>
      </pc:docMkLst>
      <pc:sldChg chg="modSp mod">
        <pc:chgData name="정탁" userId="e2000a46b34c6ef9" providerId="LiveId" clId="{6A3103FD-57BE-4361-AD26-5F10D2E8E347}" dt="2020-11-27T08:11:33.809" v="12" actId="20577"/>
        <pc:sldMkLst>
          <pc:docMk/>
          <pc:sldMk cId="0" sldId="265"/>
        </pc:sldMkLst>
        <pc:spChg chg="mod">
          <ac:chgData name="정탁" userId="e2000a46b34c6ef9" providerId="LiveId" clId="{6A3103FD-57BE-4361-AD26-5F10D2E8E347}" dt="2020-11-27T08:11:33.809" v="12" actId="20577"/>
          <ac:spMkLst>
            <pc:docMk/>
            <pc:sldMk cId="0" sldId="265"/>
            <ac:spMk id="1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759D70E-85C1-41A7-97A3-E556458864E5}" type="datetime1">
              <a:rPr lang="ko-KR" altLang="en-US"/>
              <a:pPr lvl="0">
                <a:defRPr/>
              </a:pPr>
              <a:t>2023-10-02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275FD41-5FF6-48DE-AA5E-CA0814454C2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8467781-43AC-45E0-A2C9-264C1D79A950}" type="datetime1">
              <a:rPr lang="ko-KR" altLang="en-US"/>
              <a:pPr lvl="0">
                <a:defRPr/>
              </a:pPr>
              <a:t>2023-10-02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066BD21-CAC2-4C00-98BA-E28023E438A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68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2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5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6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9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5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위부터 </a:t>
            </a:r>
            <a:r>
              <a:rPr lang="en-US" altLang="ko-KR" dirty="0"/>
              <a:t>1~8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066BD21-CAC2-4C00-98BA-E28023E438AE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3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>
            <a:lvl1pPr algn="l"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93685"/>
            <a:ext cx="9144000" cy="5813466"/>
          </a:xfrm>
        </p:spPr>
        <p:txBody>
          <a:bodyPr/>
          <a:lstStyle>
            <a:lvl1pPr marL="285750" indent="-285750">
              <a:buFont typeface="맑은 고딕" panose="020B0503020000020004" pitchFamily="50" charset="-127"/>
              <a:buChar char="▣"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ko-KR" altLang="en-US" dirty="0" smtClean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571480"/>
            <a:ext cx="9144000" cy="583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05150" y="64516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58016" y="6451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0" y="6421776"/>
            <a:ext cx="9144000" cy="45719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3" t="7828" r="8891" b="13842"/>
          <a:stretch/>
        </p:blipFill>
        <p:spPr>
          <a:xfrm>
            <a:off x="22404" y="6439971"/>
            <a:ext cx="1309236" cy="409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맑은 고딕" pitchFamily="50" charset="-127"/>
        <a:buChar char="▣"/>
        <a:defRPr sz="1800" b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u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6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3.png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58.wmf"/><Relationship Id="rId2" Type="http://schemas.openxmlformats.org/officeDocument/2006/relationships/notesSlide" Target="../notesSlides/notesSlide7.xml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59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64.wmf"/><Relationship Id="rId18" Type="http://schemas.openxmlformats.org/officeDocument/2006/relationships/oleObject" Target="../embeddings/oleObject32.bin"/><Relationship Id="rId3" Type="http://schemas.openxmlformats.org/officeDocument/2006/relationships/image" Target="../media/image3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66.wmf"/><Relationship Id="rId2" Type="http://schemas.openxmlformats.org/officeDocument/2006/relationships/notesSlide" Target="../notesSlides/notesSlide8.xml"/><Relationship Id="rId16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67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jpeg"/><Relationship Id="rId3" Type="http://schemas.openxmlformats.org/officeDocument/2006/relationships/image" Target="../media/image3.png"/><Relationship Id="rId21" Type="http://schemas.openxmlformats.org/officeDocument/2006/relationships/image" Target="../media/image85.jpeg"/><Relationship Id="rId34" Type="http://schemas.openxmlformats.org/officeDocument/2006/relationships/image" Target="../media/image98.png"/><Relationship Id="rId7" Type="http://schemas.openxmlformats.org/officeDocument/2006/relationships/image" Target="../media/image71.jpe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jpeg"/><Relationship Id="rId3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0.png"/><Relationship Id="rId20" Type="http://schemas.openxmlformats.org/officeDocument/2006/relationships/image" Target="../media/image84.jpe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75.png"/><Relationship Id="rId24" Type="http://schemas.openxmlformats.org/officeDocument/2006/relationships/image" Target="../media/image88.jpeg"/><Relationship Id="rId32" Type="http://schemas.openxmlformats.org/officeDocument/2006/relationships/image" Target="../media/image96.png"/><Relationship Id="rId5" Type="http://schemas.openxmlformats.org/officeDocument/2006/relationships/image" Target="../media/image69.jpeg"/><Relationship Id="rId15" Type="http://schemas.openxmlformats.org/officeDocument/2006/relationships/image" Target="../media/image79.png"/><Relationship Id="rId23" Type="http://schemas.openxmlformats.org/officeDocument/2006/relationships/image" Target="../media/image87.jpeg"/><Relationship Id="rId28" Type="http://schemas.openxmlformats.org/officeDocument/2006/relationships/image" Target="../media/image92.png"/><Relationship Id="rId10" Type="http://schemas.openxmlformats.org/officeDocument/2006/relationships/image" Target="../media/image74.jpe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jpeg"/><Relationship Id="rId9" Type="http://schemas.openxmlformats.org/officeDocument/2006/relationships/image" Target="../media/image73.jpeg"/><Relationship Id="rId14" Type="http://schemas.openxmlformats.org/officeDocument/2006/relationships/image" Target="../media/image78.png"/><Relationship Id="rId22" Type="http://schemas.openxmlformats.org/officeDocument/2006/relationships/image" Target="../media/image86.jpeg"/><Relationship Id="rId27" Type="http://schemas.openxmlformats.org/officeDocument/2006/relationships/image" Target="../media/image91.jpe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-Kinect-Samples/tree/master/body-tracking-samples" TargetMode="External"/><Relationship Id="rId2" Type="http://schemas.openxmlformats.org/officeDocument/2006/relationships/hyperlink" Target="https://github.com/microsoft/Azure-Kinect-Samples#azure-kinect-dk-code-samples-reposi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kinect-dk/body-sdk-downloa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4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.png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3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4.w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470" y="413665"/>
            <a:ext cx="1941275" cy="86429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/>
        </p:nvSpPr>
        <p:spPr>
          <a:xfrm>
            <a:off x="0" y="1673805"/>
            <a:ext cx="9144000" cy="21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000" b="0" dirty="0">
                <a:solidFill>
                  <a:srgbClr val="002060"/>
                </a:solidFill>
              </a:rPr>
              <a:t>3D Pose Estimation using-Joint based Calibration in Distributed RGBD Camera System</a:t>
            </a:r>
          </a:p>
          <a:p>
            <a:pPr lvl="0">
              <a:defRPr/>
            </a:pPr>
            <a:r>
              <a:rPr lang="en-US" altLang="ko-KR" sz="3000" dirty="0">
                <a:solidFill>
                  <a:srgbClr val="002060"/>
                </a:solidFill>
              </a:rPr>
              <a:t>Dataset &amp; Code</a:t>
            </a:r>
            <a:endParaRPr lang="ko-KR" altLang="en-US" sz="3000" dirty="0">
              <a:solidFill>
                <a:srgbClr val="002060"/>
              </a:solidFill>
            </a:endParaRPr>
          </a:p>
        </p:txBody>
      </p:sp>
      <p:sp>
        <p:nvSpPr>
          <p:cNvPr id="15" name="부제목 2"/>
          <p:cNvSpPr>
            <a:spLocks noGrp="1"/>
          </p:cNvSpPr>
          <p:nvPr/>
        </p:nvSpPr>
        <p:spPr>
          <a:xfrm>
            <a:off x="1376645" y="4441612"/>
            <a:ext cx="6400800" cy="18002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맑은 고딕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Wingdings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Wingdings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</a:rPr>
              <a:t>Intelligent Computing Lab.</a:t>
            </a:r>
          </a:p>
          <a:p>
            <a:pPr lvl="0"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2023.10.02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1220" y="6333231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 err="1"/>
              <a:t>Pointcloud</a:t>
            </a:r>
            <a:r>
              <a:rPr lang="en-US" altLang="ko-KR" dirty="0"/>
              <a:t>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D7919DB-1B29-EF09-D931-C77906CFF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74152"/>
              </p:ext>
            </p:extLst>
          </p:nvPr>
        </p:nvGraphicFramePr>
        <p:xfrm>
          <a:off x="4446261" y="4428229"/>
          <a:ext cx="2504345" cy="1903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637880" imgH="10361880" progId="">
                  <p:embed/>
                </p:oleObj>
              </mc:Choice>
              <mc:Fallback>
                <p:oleObj r:id="rId4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6261" y="4428229"/>
                        <a:ext cx="2504345" cy="1903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A2C93342-7E3D-E966-B8A7-C289037F3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90179"/>
              </p:ext>
            </p:extLst>
          </p:nvPr>
        </p:nvGraphicFramePr>
        <p:xfrm>
          <a:off x="1485214" y="4039325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637880" imgH="10361880" progId="">
                  <p:embed/>
                </p:oleObj>
              </mc:Choice>
              <mc:Fallback>
                <p:oleObj r:id="rId6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5214" y="4039325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7AF44F22-E835-8391-8B6A-9198C90B6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1657"/>
              </p:ext>
            </p:extLst>
          </p:nvPr>
        </p:nvGraphicFramePr>
        <p:xfrm>
          <a:off x="5091660" y="2441407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637880" imgH="10361880" progId="">
                  <p:embed/>
                </p:oleObj>
              </mc:Choice>
              <mc:Fallback>
                <p:oleObj r:id="rId8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1660" y="2441407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F96E457-434F-AB14-FE26-233483A9D7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48559"/>
              </p:ext>
            </p:extLst>
          </p:nvPr>
        </p:nvGraphicFramePr>
        <p:xfrm>
          <a:off x="2800418" y="2446042"/>
          <a:ext cx="3059374" cy="23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637880" imgH="10361880" progId="">
                  <p:embed/>
                </p:oleObj>
              </mc:Choice>
              <mc:Fallback>
                <p:oleObj r:id="rId10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0418" y="2446042"/>
                        <a:ext cx="3059374" cy="232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8984E70-9DFE-5A37-5C8A-3A55720A2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30494"/>
              </p:ext>
            </p:extLst>
          </p:nvPr>
        </p:nvGraphicFramePr>
        <p:xfrm>
          <a:off x="869412" y="2341312"/>
          <a:ext cx="3128485" cy="237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637880" imgH="10361880" progId="">
                  <p:embed/>
                </p:oleObj>
              </mc:Choice>
              <mc:Fallback>
                <p:oleObj r:id="rId12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69412" y="2341312"/>
                        <a:ext cx="3128485" cy="237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49A87D01-47DF-8005-8D65-C5FEA73C2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965318"/>
              </p:ext>
            </p:extLst>
          </p:nvPr>
        </p:nvGraphicFramePr>
        <p:xfrm>
          <a:off x="5196433" y="733790"/>
          <a:ext cx="2888375" cy="219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637880" imgH="10361880" progId="">
                  <p:embed/>
                </p:oleObj>
              </mc:Choice>
              <mc:Fallback>
                <p:oleObj r:id="rId14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96433" y="733790"/>
                        <a:ext cx="2888375" cy="219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D741D5AE-9D67-3697-D7CD-660548366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54037"/>
              </p:ext>
            </p:extLst>
          </p:nvPr>
        </p:nvGraphicFramePr>
        <p:xfrm>
          <a:off x="3041830" y="1133745"/>
          <a:ext cx="2507359" cy="190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637880" imgH="10361880" progId="">
                  <p:embed/>
                </p:oleObj>
              </mc:Choice>
              <mc:Fallback>
                <p:oleObj r:id="rId16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41830" y="1133745"/>
                        <a:ext cx="2507359" cy="1905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3CBC6FB-6D9F-3454-3903-7B16E3476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22449"/>
              </p:ext>
            </p:extLst>
          </p:nvPr>
        </p:nvGraphicFramePr>
        <p:xfrm>
          <a:off x="492769" y="841501"/>
          <a:ext cx="2856730" cy="2171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3637880" imgH="10361880" progId="">
                  <p:embed/>
                </p:oleObj>
              </mc:Choice>
              <mc:Fallback>
                <p:oleObj r:id="rId18" imgW="136378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2769" y="841501"/>
                        <a:ext cx="2856730" cy="2171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74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5877" y="6451600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4266"/>
            <a:ext cx="9144000" cy="5923504"/>
          </a:xfrm>
        </p:spPr>
        <p:txBody>
          <a:bodyPr/>
          <a:lstStyle/>
          <a:p>
            <a:r>
              <a:rPr lang="en-US" altLang="ko-KR" dirty="0"/>
              <a:t>3D Skeleton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7C3AF0F-FEC9-2A81-16EC-263C624721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609227"/>
              </p:ext>
            </p:extLst>
          </p:nvPr>
        </p:nvGraphicFramePr>
        <p:xfrm>
          <a:off x="6853900" y="3870695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57040" imgH="15847560" progId="">
                  <p:embed/>
                </p:oleObj>
              </mc:Choice>
              <mc:Fallback>
                <p:oleObj r:id="rId4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3900" y="3870695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D4AD80D-5114-8D3A-4AF8-DAE585C06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735590"/>
              </p:ext>
            </p:extLst>
          </p:nvPr>
        </p:nvGraphicFramePr>
        <p:xfrm>
          <a:off x="45931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6457040" imgH="15847560" progId="">
                  <p:embed/>
                </p:oleObj>
              </mc:Choice>
              <mc:Fallback>
                <p:oleObj r:id="rId6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1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BDC28458-8545-6FDE-089C-1E4D94CE2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641269"/>
              </p:ext>
            </p:extLst>
          </p:nvPr>
        </p:nvGraphicFramePr>
        <p:xfrm>
          <a:off x="23323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457040" imgH="15847560" progId="">
                  <p:embed/>
                </p:oleObj>
              </mc:Choice>
              <mc:Fallback>
                <p:oleObj r:id="rId8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323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2BB4E484-C251-8785-4DEC-679C34CE2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00710"/>
              </p:ext>
            </p:extLst>
          </p:nvPr>
        </p:nvGraphicFramePr>
        <p:xfrm>
          <a:off x="71500" y="3870695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6457040" imgH="15847560" progId="">
                  <p:embed/>
                </p:oleObj>
              </mc:Choice>
              <mc:Fallback>
                <p:oleObj r:id="rId10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500" y="3870695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8E030599-53AE-EA20-F963-57E56CD12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22784"/>
              </p:ext>
            </p:extLst>
          </p:nvPr>
        </p:nvGraphicFramePr>
        <p:xfrm>
          <a:off x="6853900" y="1268760"/>
          <a:ext cx="2160000" cy="20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457040" imgH="15847560" progId="">
                  <p:embed/>
                </p:oleObj>
              </mc:Choice>
              <mc:Fallback>
                <p:oleObj r:id="rId12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3900" y="1268760"/>
                        <a:ext cx="2160000" cy="20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66257C81-DB48-F183-A05A-3B1652D53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7575"/>
              </p:ext>
            </p:extLst>
          </p:nvPr>
        </p:nvGraphicFramePr>
        <p:xfrm>
          <a:off x="2332300" y="1268760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457040" imgH="15847560" progId="">
                  <p:embed/>
                </p:oleObj>
              </mc:Choice>
              <mc:Fallback>
                <p:oleObj r:id="rId14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32300" y="1268760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8A34C254-D4AB-A498-6299-1A241647A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396522"/>
              </p:ext>
            </p:extLst>
          </p:nvPr>
        </p:nvGraphicFramePr>
        <p:xfrm>
          <a:off x="71500" y="1268760"/>
          <a:ext cx="2160000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6457040" imgH="15847560" progId="">
                  <p:embed/>
                </p:oleObj>
              </mc:Choice>
              <mc:Fallback>
                <p:oleObj r:id="rId16" imgW="16457040" imgH="158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500" y="1268760"/>
                        <a:ext cx="2160000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3F1B9AE-6E62-2D11-8797-3BD50EBDE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868054"/>
              </p:ext>
            </p:extLst>
          </p:nvPr>
        </p:nvGraphicFramePr>
        <p:xfrm>
          <a:off x="4593100" y="1249253"/>
          <a:ext cx="2160000" cy="211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390360" imgH="15085440" progId="">
                  <p:embed/>
                </p:oleObj>
              </mc:Choice>
              <mc:Fallback>
                <p:oleObj r:id="rId18" imgW="15390360" imgH="1508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3100" y="1249253"/>
                        <a:ext cx="2160000" cy="211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96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B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4266"/>
            <a:ext cx="9144000" cy="5923504"/>
          </a:xfrm>
        </p:spPr>
        <p:txBody>
          <a:bodyPr/>
          <a:lstStyle/>
          <a:p>
            <a:r>
              <a:rPr lang="en-US" altLang="ko-KR" dirty="0"/>
              <a:t>RGB-D Dataset (HB)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RGB-D Dataset (JH)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E5F51E2-A993-B43A-6151-767BD76FCABE}"/>
              </a:ext>
            </a:extLst>
          </p:cNvPr>
          <p:cNvGrpSpPr/>
          <p:nvPr/>
        </p:nvGrpSpPr>
        <p:grpSpPr>
          <a:xfrm>
            <a:off x="71500" y="1133745"/>
            <a:ext cx="8980683" cy="612533"/>
            <a:chOff x="16445" y="1344875"/>
            <a:chExt cx="9090489" cy="682478"/>
          </a:xfrm>
        </p:grpSpPr>
        <p:pic>
          <p:nvPicPr>
            <p:cNvPr id="21" name="그림 20" descr="실내, 벽, 의류, 사람이(가) 표시된 사진&#10;&#10;자동 생성된 설명">
              <a:extLst>
                <a:ext uri="{FF2B5EF4-FFF2-40B4-BE49-F238E27FC236}">
                  <a16:creationId xmlns:a16="http://schemas.microsoft.com/office/drawing/2014/main" id="{57FCC5F9-16A5-6A16-E9AF-72AD94D2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" y="1346055"/>
              <a:ext cx="1211196" cy="681298"/>
            </a:xfrm>
            <a:prstGeom prst="rect">
              <a:avLst/>
            </a:prstGeom>
          </p:spPr>
        </p:pic>
        <p:pic>
          <p:nvPicPr>
            <p:cNvPr id="23" name="그림 22" descr="실내, 벽, 의류, 사람이(가) 표시된 사진&#10;&#10;자동 생성된 설명">
              <a:extLst>
                <a:ext uri="{FF2B5EF4-FFF2-40B4-BE49-F238E27FC236}">
                  <a16:creationId xmlns:a16="http://schemas.microsoft.com/office/drawing/2014/main" id="{F65E80F9-F257-535D-9E74-B0612BC01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92" y="1344875"/>
              <a:ext cx="1206674" cy="678754"/>
            </a:xfrm>
            <a:prstGeom prst="rect">
              <a:avLst/>
            </a:prstGeom>
          </p:spPr>
        </p:pic>
        <p:pic>
          <p:nvPicPr>
            <p:cNvPr id="27" name="그림 26" descr="벽, 사람, 실내, 의류이(가) 표시된 사진&#10;&#10;자동 생성된 설명">
              <a:extLst>
                <a:ext uri="{FF2B5EF4-FFF2-40B4-BE49-F238E27FC236}">
                  <a16:creationId xmlns:a16="http://schemas.microsoft.com/office/drawing/2014/main" id="{ED01A7B0-E34B-B24F-E7C6-8295ACE7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211" y="1347710"/>
              <a:ext cx="1206675" cy="678754"/>
            </a:xfrm>
            <a:prstGeom prst="rect">
              <a:avLst/>
            </a:prstGeom>
          </p:spPr>
        </p:pic>
        <p:pic>
          <p:nvPicPr>
            <p:cNvPr id="29" name="그림 28" descr="실내, 벽, 사람, 의류이(가) 표시된 사진&#10;&#10;자동 생성된 설명">
              <a:extLst>
                <a:ext uri="{FF2B5EF4-FFF2-40B4-BE49-F238E27FC236}">
                  <a16:creationId xmlns:a16="http://schemas.microsoft.com/office/drawing/2014/main" id="{829DE65D-65D3-E81D-0A61-0FB7CBBE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665" y="1345794"/>
              <a:ext cx="1187833" cy="668157"/>
            </a:xfrm>
            <a:prstGeom prst="rect">
              <a:avLst/>
            </a:prstGeom>
          </p:spPr>
        </p:pic>
        <p:pic>
          <p:nvPicPr>
            <p:cNvPr id="31" name="그림 30" descr="실내, 벽, 사람, 의류이(가) 표시된 사진&#10;&#10;자동 생성된 설명">
              <a:extLst>
                <a:ext uri="{FF2B5EF4-FFF2-40B4-BE49-F238E27FC236}">
                  <a16:creationId xmlns:a16="http://schemas.microsoft.com/office/drawing/2014/main" id="{0306029F-D527-F5EC-8993-555AB46A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277" y="1347327"/>
              <a:ext cx="1206675" cy="678754"/>
            </a:xfrm>
            <a:prstGeom prst="rect">
              <a:avLst/>
            </a:prstGeom>
          </p:spPr>
        </p:pic>
        <p:pic>
          <p:nvPicPr>
            <p:cNvPr id="33" name="그림 32" descr="실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9ABDC706-52F0-4745-8ED4-6324463F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331" y="1348090"/>
              <a:ext cx="1203958" cy="677226"/>
            </a:xfrm>
            <a:prstGeom prst="rect">
              <a:avLst/>
            </a:prstGeom>
          </p:spPr>
        </p:pic>
        <p:pic>
          <p:nvPicPr>
            <p:cNvPr id="35" name="그림 34" descr="벽, 실내, 사람, 의류이(가) 표시된 사진&#10;&#10;자동 생성된 설명">
              <a:extLst>
                <a:ext uri="{FF2B5EF4-FFF2-40B4-BE49-F238E27FC236}">
                  <a16:creationId xmlns:a16="http://schemas.microsoft.com/office/drawing/2014/main" id="{19858C56-9601-D172-B679-D0D40B59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904" y="1345007"/>
              <a:ext cx="1203958" cy="67722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2946B5B-A08B-2D4C-8D87-7C32BEA6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2430" y="1345008"/>
              <a:ext cx="1204504" cy="677225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779A0CA-C777-7C92-92F7-695D13001293}"/>
              </a:ext>
            </a:extLst>
          </p:cNvPr>
          <p:cNvGrpSpPr/>
          <p:nvPr/>
        </p:nvGrpSpPr>
        <p:grpSpPr>
          <a:xfrm>
            <a:off x="71500" y="1807576"/>
            <a:ext cx="8980683" cy="1018822"/>
            <a:chOff x="71500" y="2036635"/>
            <a:chExt cx="9104813" cy="1032904"/>
          </a:xfrm>
        </p:grpSpPr>
        <p:pic>
          <p:nvPicPr>
            <p:cNvPr id="39" name="그림 38" descr="예술, 흑백이(가) 표시된 사진&#10;&#10;자동 생성된 설명">
              <a:extLst>
                <a:ext uri="{FF2B5EF4-FFF2-40B4-BE49-F238E27FC236}">
                  <a16:creationId xmlns:a16="http://schemas.microsoft.com/office/drawing/2014/main" id="{93F9136A-235B-78A7-4C13-C5F8AA3B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0500" y="2036635"/>
              <a:ext cx="1145813" cy="1031232"/>
            </a:xfrm>
            <a:prstGeom prst="rect">
              <a:avLst/>
            </a:prstGeom>
          </p:spPr>
        </p:pic>
        <p:pic>
          <p:nvPicPr>
            <p:cNvPr id="41" name="그림 40" descr="예술, 흑백, 그림, 블랙이(가) 표시된 사진&#10;&#10;자동 생성된 설명">
              <a:extLst>
                <a:ext uri="{FF2B5EF4-FFF2-40B4-BE49-F238E27FC236}">
                  <a16:creationId xmlns:a16="http://schemas.microsoft.com/office/drawing/2014/main" id="{E236B865-7C1C-81F9-66EA-038C3258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500" y="2038307"/>
              <a:ext cx="1145813" cy="1031232"/>
            </a:xfrm>
            <a:prstGeom prst="rect">
              <a:avLst/>
            </a:prstGeom>
          </p:spPr>
        </p:pic>
        <p:pic>
          <p:nvPicPr>
            <p:cNvPr id="43" name="그림 42" descr="그림, 예술, 스케치, 만화 영화이(가) 표시된 사진&#10;&#10;자동 생성된 설명">
              <a:extLst>
                <a:ext uri="{FF2B5EF4-FFF2-40B4-BE49-F238E27FC236}">
                  <a16:creationId xmlns:a16="http://schemas.microsoft.com/office/drawing/2014/main" id="{B1C17EF7-16DA-BB03-741D-CC4DD04A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500" y="2036635"/>
              <a:ext cx="1145813" cy="1031232"/>
            </a:xfrm>
            <a:prstGeom prst="rect">
              <a:avLst/>
            </a:prstGeom>
          </p:spPr>
        </p:pic>
        <p:pic>
          <p:nvPicPr>
            <p:cNvPr id="45" name="그림 44" descr="예술, 그림, 만화 영화, 블랙이(가) 표시된 사진&#10;&#10;자동 생성된 설명">
              <a:extLst>
                <a:ext uri="{FF2B5EF4-FFF2-40B4-BE49-F238E27FC236}">
                  <a16:creationId xmlns:a16="http://schemas.microsoft.com/office/drawing/2014/main" id="{20225AFD-D663-7249-4CDE-315CAD37C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500" y="2036635"/>
              <a:ext cx="1145813" cy="1031232"/>
            </a:xfrm>
            <a:prstGeom prst="rect">
              <a:avLst/>
            </a:prstGeom>
          </p:spPr>
        </p:pic>
        <p:pic>
          <p:nvPicPr>
            <p:cNvPr id="49" name="그림 48" descr="예술, 흑백, 그림, 모노크롬이(가) 표시된 사진&#10;&#10;자동 생성된 설명">
              <a:extLst>
                <a:ext uri="{FF2B5EF4-FFF2-40B4-BE49-F238E27FC236}">
                  <a16:creationId xmlns:a16="http://schemas.microsoft.com/office/drawing/2014/main" id="{8CDC60AA-CD71-066A-A578-5916C705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500" y="2036636"/>
              <a:ext cx="1145813" cy="1031232"/>
            </a:xfrm>
            <a:prstGeom prst="rect">
              <a:avLst/>
            </a:prstGeom>
          </p:spPr>
        </p:pic>
        <p:pic>
          <p:nvPicPr>
            <p:cNvPr id="51" name="그림 50" descr="예술, 흑백, 블랙, 실루엣이(가) 표시된 사진&#10;&#10;자동 생성된 설명">
              <a:extLst>
                <a:ext uri="{FF2B5EF4-FFF2-40B4-BE49-F238E27FC236}">
                  <a16:creationId xmlns:a16="http://schemas.microsoft.com/office/drawing/2014/main" id="{5C20192C-4CBF-6CBB-8B40-F6A8F4AF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500" y="2036636"/>
              <a:ext cx="1145813" cy="1031232"/>
            </a:xfrm>
            <a:prstGeom prst="rect">
              <a:avLst/>
            </a:prstGeom>
          </p:spPr>
        </p:pic>
        <p:pic>
          <p:nvPicPr>
            <p:cNvPr id="53" name="그림 52" descr="흑백, 예술, 블랙, 그림이(가) 표시된 사진&#10;&#10;자동 생성된 설명">
              <a:extLst>
                <a:ext uri="{FF2B5EF4-FFF2-40B4-BE49-F238E27FC236}">
                  <a16:creationId xmlns:a16="http://schemas.microsoft.com/office/drawing/2014/main" id="{7B37A2BC-CBA8-6EF2-4300-CA2045671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500" y="2036635"/>
              <a:ext cx="1145813" cy="1031233"/>
            </a:xfrm>
            <a:prstGeom prst="rect">
              <a:avLst/>
            </a:prstGeom>
          </p:spPr>
        </p:pic>
        <p:pic>
          <p:nvPicPr>
            <p:cNvPr id="55" name="그림 54" descr="지도, 흑백, 예술, 블랙이(가) 표시된 사진&#10;&#10;자동 생성된 설명">
              <a:extLst>
                <a:ext uri="{FF2B5EF4-FFF2-40B4-BE49-F238E27FC236}">
                  <a16:creationId xmlns:a16="http://schemas.microsoft.com/office/drawing/2014/main" id="{8C6E8CFF-BAE5-0089-E9E2-AA25E4FF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0" y="2036636"/>
              <a:ext cx="1145813" cy="103123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55394F-FE18-12DD-75CB-3162957C0799}"/>
              </a:ext>
            </a:extLst>
          </p:cNvPr>
          <p:cNvGrpSpPr/>
          <p:nvPr/>
        </p:nvGrpSpPr>
        <p:grpSpPr>
          <a:xfrm>
            <a:off x="71500" y="3699030"/>
            <a:ext cx="8980683" cy="652529"/>
            <a:chOff x="26514" y="3541555"/>
            <a:chExt cx="9090342" cy="68247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A2FC633-1C6C-1D71-CC2A-7BBE8644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14" y="3542735"/>
              <a:ext cx="1211196" cy="68129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599C1C6-5D65-8C2B-41AF-84D3EFA2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9512" y="3541555"/>
              <a:ext cx="1206674" cy="67875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89E032D-7CCC-93A6-4530-C3F09CD97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8381" y="3544390"/>
              <a:ext cx="1206674" cy="67875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659D434-250C-7E2C-DB4E-A51F0474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18886" y="3542474"/>
              <a:ext cx="1187833" cy="66815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690A230-B319-8329-07CE-4EAEE0B5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0548" y="3544007"/>
              <a:ext cx="1206674" cy="67875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2F6079F-46FD-9193-C7F6-300D1D85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653" y="3544771"/>
              <a:ext cx="1203958" cy="677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66FCC67-6395-817F-7295-C06EBB52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6277" y="3541688"/>
              <a:ext cx="1203958" cy="67722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6E26CE0-BF22-E72E-0156-28E3072F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2902" y="3541688"/>
              <a:ext cx="1203954" cy="67722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D2949A-250C-815C-16C0-B05AF90E532F}"/>
              </a:ext>
            </a:extLst>
          </p:cNvPr>
          <p:cNvGrpSpPr/>
          <p:nvPr/>
        </p:nvGrpSpPr>
        <p:grpSpPr>
          <a:xfrm>
            <a:off x="71500" y="4403916"/>
            <a:ext cx="8980683" cy="1072768"/>
            <a:chOff x="81568" y="4246442"/>
            <a:chExt cx="8970615" cy="104541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FCBFD37-DD98-B12F-7B39-311BA84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3568" y="4246442"/>
              <a:ext cx="1158615" cy="104275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604907F-D581-D9C1-F6B1-E3ACA5E2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77568" y="4246442"/>
              <a:ext cx="1158615" cy="104275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965F448-0195-FBE0-4068-63FF7B2D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1568" y="4249098"/>
              <a:ext cx="1158615" cy="1042754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713CB2E-F8E5-09BF-0F21-0207AD04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5568" y="4249098"/>
              <a:ext cx="1158615" cy="1042754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BA49C7-F506-F5CC-7A48-B43EFADD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568" y="4249099"/>
              <a:ext cx="1158615" cy="1042754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0538CE2-A8C2-0CC1-2A5C-69C452F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568" y="4249099"/>
              <a:ext cx="1158615" cy="104275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A008D0D-3BC1-8C83-9F4F-9FD6F82A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568" y="4249098"/>
              <a:ext cx="1158615" cy="104275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5D85FEE-E31F-424E-B6FE-D29E430D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568" y="4249099"/>
              <a:ext cx="1158615" cy="104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69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39027-ABA1-96F8-F5B9-BEE3E0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BF1EB-82C2-5EBC-3569-1CEB5C08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깃헙경로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AEA43-EFD8-2FF2-89A2-F0A26023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8D032-A654-CAA6-B56E-444D9F8A6EDA}"/>
              </a:ext>
            </a:extLst>
          </p:cNvPr>
          <p:cNvSpPr txBox="1"/>
          <p:nvPr/>
        </p:nvSpPr>
        <p:spPr>
          <a:xfrm>
            <a:off x="386535" y="1313765"/>
            <a:ext cx="84609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effectLst/>
                <a:latin typeface="-apple-system"/>
              </a:rPr>
              <a:t>Dependency</a:t>
            </a:r>
            <a:endParaRPr lang="en-US" altLang="ko-KR" sz="1400" i="0" strike="noStrike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strike="noStrike" dirty="0">
                <a:effectLst/>
                <a:latin typeface="-apple-system"/>
              </a:rPr>
              <a:t>glfw.3.3.0</a:t>
            </a:r>
            <a:endParaRPr lang="en-US" altLang="ko-KR" sz="14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apple-system"/>
              </a:rPr>
              <a:t>opencv4.10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strike="noStrike" dirty="0">
                <a:effectLst/>
                <a:latin typeface="-apple-system"/>
              </a:rPr>
              <a:t>cudnn64.7</a:t>
            </a:r>
            <a:endParaRPr lang="en-US" altLang="ko-KR" sz="14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-apple-system"/>
              </a:rPr>
              <a:t>dnn_model_2_0.onnx</a:t>
            </a:r>
            <a:endParaRPr lang="en-US" altLang="ko-KR" sz="1400" dirty="0">
              <a:latin typeface="-apple-syste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1400" b="1" dirty="0">
              <a:solidFill>
                <a:srgbClr val="0000FF"/>
              </a:solidFill>
              <a:latin typeface="-apple-syste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b="1" dirty="0">
                <a:latin typeface="-apple-system"/>
              </a:rPr>
              <a:t>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u="none" strike="noStrike" dirty="0">
                <a:effectLst/>
                <a:latin typeface="-apple-system"/>
              </a:rPr>
              <a:t>Azure Kinect DK Code Samples Repository</a:t>
            </a:r>
            <a:endParaRPr lang="en-US" altLang="ko-KR" sz="1400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hlinkClick r:id="rId3"/>
              </a:rPr>
              <a:t>https://github.com/microsoft/Azure-Kinect-Samples/tree/master/body-tracking-samples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update code</a:t>
            </a:r>
            <a:r>
              <a:rPr lang="en-US" altLang="ko-K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/code/simple_3d_viewer </a:t>
            </a:r>
            <a:r>
              <a:rPr lang="en-US" altLang="ko-KR" sz="1400" dirty="0">
                <a:sym typeface="Wingdings" panose="05000000000000000000" pitchFamily="2" charset="2"/>
              </a:rPr>
              <a:t> Main Function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/code/</a:t>
            </a:r>
            <a:r>
              <a:rPr lang="en-US" altLang="ko-KR" sz="1400" dirty="0" err="1"/>
              <a:t>sample_helper_libs</a:t>
            </a:r>
            <a:r>
              <a:rPr lang="en-US" altLang="ko-KR" sz="1400" dirty="0"/>
              <a:t>/window_controller_3d </a:t>
            </a:r>
            <a:r>
              <a:rPr lang="en-US" altLang="ko-KR" sz="1400" dirty="0">
                <a:sym typeface="Wingdings" panose="05000000000000000000" pitchFamily="2" charset="2"/>
              </a:rPr>
              <a:t> Optimizer Code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Please also note that to use the Body Tracking SDK(</a:t>
            </a:r>
            <a:r>
              <a:rPr lang="en-US" altLang="ko-KR" sz="1400" dirty="0">
                <a:hlinkClick r:id="rId4"/>
              </a:rPr>
              <a:t>Azure Kinect Body Tracking SDK download | Microsoft Learn</a:t>
            </a:r>
            <a:r>
              <a:rPr lang="en-US" altLang="ko-KR" sz="1400" dirty="0"/>
              <a:t>) with Unreal, make sure you have added &lt;SDK Installation Path&gt;\tools to the environment variable PATH and copied dnn_model_2_0.onnx and cudnn64_7.dll Release Folder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27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39027-ABA1-96F8-F5B9-BEE3E0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Struct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BF1EB-82C2-5EBC-3569-1CEB5C08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구글드라이브경로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AEA43-EFD8-2FF2-89A2-F0A26023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8D032-A654-CAA6-B56E-444D9F8A6EDA}"/>
              </a:ext>
            </a:extLst>
          </p:cNvPr>
          <p:cNvSpPr txBox="1"/>
          <p:nvPr/>
        </p:nvSpPr>
        <p:spPr>
          <a:xfrm>
            <a:off x="341530" y="1313765"/>
            <a:ext cx="84609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Dataset A 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HB 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Dataset_A_HB</a:t>
            </a:r>
            <a:endParaRPr lang="en-US" altLang="ko-KR" sz="1400" dirty="0"/>
          </a:p>
          <a:p>
            <a:r>
              <a:rPr lang="en-US" altLang="ko-KR" sz="1400" dirty="0"/>
              <a:t>    data count : 50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JH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Dataset_A_JH</a:t>
            </a:r>
            <a:endParaRPr lang="en-US" altLang="ko-KR" sz="1400" dirty="0"/>
          </a:p>
          <a:p>
            <a:r>
              <a:rPr lang="en-US" altLang="ko-KR" sz="1400" dirty="0"/>
              <a:t>    data count : 50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Dataset B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HB</a:t>
            </a:r>
          </a:p>
          <a:p>
            <a:r>
              <a:rPr lang="en-US" altLang="ko-KR" sz="1400" dirty="0"/>
              <a:t>    path : Dataset/</a:t>
            </a:r>
            <a:r>
              <a:rPr lang="en-US" altLang="ko-KR" sz="1400" dirty="0" err="1"/>
              <a:t>Dataset_B_HB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data count : 1011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JH</a:t>
            </a:r>
          </a:p>
          <a:p>
            <a:r>
              <a:rPr lang="en-US" altLang="ko-KR" sz="1400" dirty="0"/>
              <a:t>   path : Dataset/</a:t>
            </a:r>
            <a:r>
              <a:rPr lang="en-US" altLang="ko-KR" sz="1400" dirty="0" err="1"/>
              <a:t>Dataset_B_JH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data count : 1035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8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RGB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실내, 벽, 사람, 의류이(가) 표시된 사진&#10;&#10;자동 생성된 설명">
            <a:extLst>
              <a:ext uri="{FF2B5EF4-FFF2-40B4-BE49-F238E27FC236}">
                <a16:creationId xmlns:a16="http://schemas.microsoft.com/office/drawing/2014/main" id="{72DEDAA3-EA73-DF37-9C94-C977D2948F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043735"/>
            <a:ext cx="2520000" cy="1417500"/>
          </a:xfrm>
          <a:prstGeom prst="rect">
            <a:avLst/>
          </a:prstGeom>
        </p:spPr>
      </p:pic>
      <p:pic>
        <p:nvPicPr>
          <p:cNvPr id="15" name="그림 14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EE400264-2861-99FC-6814-27E21397E7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5" y="1039253"/>
            <a:ext cx="2520000" cy="1417500"/>
          </a:xfrm>
          <a:prstGeom prst="rect">
            <a:avLst/>
          </a:prstGeom>
        </p:spPr>
      </p:pic>
      <p:pic>
        <p:nvPicPr>
          <p:cNvPr id="17" name="그림 16" descr="실내, 벽, 사람, 의류이(가) 표시된 사진&#10;&#10;자동 생성된 설명">
            <a:extLst>
              <a:ext uri="{FF2B5EF4-FFF2-40B4-BE49-F238E27FC236}">
                <a16:creationId xmlns:a16="http://schemas.microsoft.com/office/drawing/2014/main" id="{D26FE684-BCB6-56D6-C02F-165B6E3A4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0" y="1103262"/>
            <a:ext cx="2520000" cy="1417500"/>
          </a:xfrm>
          <a:prstGeom prst="rect">
            <a:avLst/>
          </a:prstGeom>
        </p:spPr>
      </p:pic>
      <p:pic>
        <p:nvPicPr>
          <p:cNvPr id="19" name="그림 18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9217F31A-0398-8D71-697D-A20AF25B3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4" y="3046601"/>
            <a:ext cx="2520000" cy="1417500"/>
          </a:xfrm>
          <a:prstGeom prst="rect">
            <a:avLst/>
          </a:prstGeom>
        </p:spPr>
      </p:pic>
      <p:pic>
        <p:nvPicPr>
          <p:cNvPr id="29" name="그림 28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3516F7B0-26D3-6970-5DB2-36C7F192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5" y="3046601"/>
            <a:ext cx="2520000" cy="1417500"/>
          </a:xfrm>
          <a:prstGeom prst="rect">
            <a:avLst/>
          </a:prstGeom>
        </p:spPr>
      </p:pic>
      <p:pic>
        <p:nvPicPr>
          <p:cNvPr id="33" name="그림 32" descr="실내, 사람, 의류, 벽이(가) 표시된 사진&#10;&#10;자동 생성된 설명">
            <a:extLst>
              <a:ext uri="{FF2B5EF4-FFF2-40B4-BE49-F238E27FC236}">
                <a16:creationId xmlns:a16="http://schemas.microsoft.com/office/drawing/2014/main" id="{C59ABB10-B771-84B6-A0B1-F126D6C14B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0" y="3002011"/>
            <a:ext cx="2520000" cy="1417500"/>
          </a:xfrm>
          <a:prstGeom prst="rect">
            <a:avLst/>
          </a:prstGeom>
        </p:spPr>
      </p:pic>
      <p:pic>
        <p:nvPicPr>
          <p:cNvPr id="35" name="그림 34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B144EB5B-1D07-ACC3-BCFE-6B3C6B56E5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0" y="4800066"/>
            <a:ext cx="2520000" cy="1417500"/>
          </a:xfrm>
          <a:prstGeom prst="rect">
            <a:avLst/>
          </a:prstGeom>
        </p:spPr>
      </p:pic>
      <p:pic>
        <p:nvPicPr>
          <p:cNvPr id="37" name="그림 36" descr="의류, 사람, 벽, 실내이(가) 표시된 사진&#10;&#10;자동 생성된 설명">
            <a:extLst>
              <a:ext uri="{FF2B5EF4-FFF2-40B4-BE49-F238E27FC236}">
                <a16:creationId xmlns:a16="http://schemas.microsoft.com/office/drawing/2014/main" id="{78BE1E66-4673-26A0-2C70-CACFE566F7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5" y="4763762"/>
            <a:ext cx="2520000" cy="14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Depth (HB)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흑백, 예술, 그림, 화이트이(가) 표시된 사진&#10;&#10;자동 생성된 설명">
            <a:extLst>
              <a:ext uri="{FF2B5EF4-FFF2-40B4-BE49-F238E27FC236}">
                <a16:creationId xmlns:a16="http://schemas.microsoft.com/office/drawing/2014/main" id="{C3273153-D455-0891-6EB2-A742C054C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13" y="902099"/>
            <a:ext cx="1800000" cy="1620000"/>
          </a:xfrm>
          <a:prstGeom prst="rect">
            <a:avLst/>
          </a:prstGeom>
        </p:spPr>
      </p:pic>
      <p:pic>
        <p:nvPicPr>
          <p:cNvPr id="18" name="그림 17" descr="흑백, 예술, 그림이(가) 표시된 사진&#10;&#10;자동 생성된 설명">
            <a:extLst>
              <a:ext uri="{FF2B5EF4-FFF2-40B4-BE49-F238E27FC236}">
                <a16:creationId xmlns:a16="http://schemas.microsoft.com/office/drawing/2014/main" id="{BBD52733-A91B-EE7F-AE90-F59BB290A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02099"/>
            <a:ext cx="1800000" cy="1620000"/>
          </a:xfrm>
          <a:prstGeom prst="rect">
            <a:avLst/>
          </a:prstGeom>
        </p:spPr>
      </p:pic>
      <p:pic>
        <p:nvPicPr>
          <p:cNvPr id="21" name="그림 20" descr="텍스트, 흑백, 예술, 실루엣이(가) 표시된 사진&#10;&#10;자동 생성된 설명">
            <a:extLst>
              <a:ext uri="{FF2B5EF4-FFF2-40B4-BE49-F238E27FC236}">
                <a16:creationId xmlns:a16="http://schemas.microsoft.com/office/drawing/2014/main" id="{09A3733D-713B-2BC1-01DA-7B04A3413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47" y="902099"/>
            <a:ext cx="1800000" cy="1620000"/>
          </a:xfrm>
          <a:prstGeom prst="rect">
            <a:avLst/>
          </a:prstGeom>
        </p:spPr>
      </p:pic>
      <p:pic>
        <p:nvPicPr>
          <p:cNvPr id="23" name="그림 22" descr="흑백, 그림, 예술, 스케치이(가) 표시된 사진&#10;&#10;자동 생성된 설명">
            <a:extLst>
              <a:ext uri="{FF2B5EF4-FFF2-40B4-BE49-F238E27FC236}">
                <a16:creationId xmlns:a16="http://schemas.microsoft.com/office/drawing/2014/main" id="{CBB9D688-9C0A-4CCC-669B-5AB8DEF2A6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41" y="2920454"/>
            <a:ext cx="1800000" cy="1620000"/>
          </a:xfrm>
          <a:prstGeom prst="rect">
            <a:avLst/>
          </a:prstGeom>
        </p:spPr>
      </p:pic>
      <p:pic>
        <p:nvPicPr>
          <p:cNvPr id="25" name="그림 24" descr="흑백, 예술, 모노크롬이(가) 표시된 사진&#10;&#10;자동 생성된 설명">
            <a:extLst>
              <a:ext uri="{FF2B5EF4-FFF2-40B4-BE49-F238E27FC236}">
                <a16:creationId xmlns:a16="http://schemas.microsoft.com/office/drawing/2014/main" id="{58016D2C-E6CF-9C54-B060-C8A30DE438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79487"/>
            <a:ext cx="1800000" cy="1620001"/>
          </a:xfrm>
          <a:prstGeom prst="rect">
            <a:avLst/>
          </a:prstGeom>
        </p:spPr>
      </p:pic>
      <p:pic>
        <p:nvPicPr>
          <p:cNvPr id="27" name="그림 26" descr="예술, 그림, 흑백이(가) 표시된 사진&#10;&#10;자동 생성된 설명">
            <a:extLst>
              <a:ext uri="{FF2B5EF4-FFF2-40B4-BE49-F238E27FC236}">
                <a16:creationId xmlns:a16="http://schemas.microsoft.com/office/drawing/2014/main" id="{37658833-C1AE-FA31-37B7-31A0B331B0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19" y="2839176"/>
            <a:ext cx="1800000" cy="1620000"/>
          </a:xfrm>
          <a:prstGeom prst="rect">
            <a:avLst/>
          </a:prstGeom>
        </p:spPr>
      </p:pic>
      <p:pic>
        <p:nvPicPr>
          <p:cNvPr id="30" name="그림 29" descr="예술, 흑백, 그림, 실루엣이(가) 표시된 사진&#10;&#10;자동 생성된 설명">
            <a:extLst>
              <a:ext uri="{FF2B5EF4-FFF2-40B4-BE49-F238E27FC236}">
                <a16:creationId xmlns:a16="http://schemas.microsoft.com/office/drawing/2014/main" id="{7E4DF74A-ED85-8298-59CD-325EFF5663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6" y="4683252"/>
            <a:ext cx="1800000" cy="1620000"/>
          </a:xfrm>
          <a:prstGeom prst="rect">
            <a:avLst/>
          </a:prstGeom>
        </p:spPr>
      </p:pic>
      <p:pic>
        <p:nvPicPr>
          <p:cNvPr id="32" name="그림 31" descr="예술, 흑백, 실루엣이(가) 표시된 사진&#10;&#10;자동 생성된 설명">
            <a:extLst>
              <a:ext uri="{FF2B5EF4-FFF2-40B4-BE49-F238E27FC236}">
                <a16:creationId xmlns:a16="http://schemas.microsoft.com/office/drawing/2014/main" id="{8841FD5F-C307-399B-6D62-3D9D136A07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76" y="4696363"/>
            <a:ext cx="1800000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9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72770" y="6491968"/>
            <a:ext cx="2133600" cy="365125"/>
          </a:xfrm>
        </p:spPr>
        <p:txBody>
          <a:bodyPr/>
          <a:lstStyle/>
          <a:p>
            <a:fld id="{D8476F5E-D8A2-4BC0-BC65-B32954628B6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 err="1"/>
              <a:t>Pointcloud</a:t>
            </a:r>
            <a:r>
              <a:rPr lang="en-US" altLang="ko-KR" dirty="0"/>
              <a:t>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8186F644-495D-F65E-510B-101D827A5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32524"/>
              </p:ext>
            </p:extLst>
          </p:nvPr>
        </p:nvGraphicFramePr>
        <p:xfrm>
          <a:off x="4491296" y="44051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8437760" imgH="12114000" progId="">
                  <p:embed/>
                </p:oleObj>
              </mc:Choice>
              <mc:Fallback>
                <p:oleObj r:id="rId4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1296" y="44051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6F064747-F687-49B4-9E66-66C63B3BE2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575891"/>
              </p:ext>
            </p:extLst>
          </p:nvPr>
        </p:nvGraphicFramePr>
        <p:xfrm>
          <a:off x="2035154" y="4435522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8437760" imgH="12114000" progId="">
                  <p:embed/>
                </p:oleObj>
              </mc:Choice>
              <mc:Fallback>
                <p:oleObj r:id="rId6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5154" y="4435522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D9F2D5CD-4AA1-C087-CD74-553A64CB6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684439"/>
              </p:ext>
            </p:extLst>
          </p:nvPr>
        </p:nvGraphicFramePr>
        <p:xfrm>
          <a:off x="5778730" y="2684462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8437760" imgH="12114000" progId="">
                  <p:embed/>
                </p:oleObj>
              </mc:Choice>
              <mc:Fallback>
                <p:oleObj r:id="rId8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8730" y="2684462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32F693FB-D4BC-0A8E-1C0B-EB9C44757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42591"/>
              </p:ext>
            </p:extLst>
          </p:nvPr>
        </p:nvGraphicFramePr>
        <p:xfrm>
          <a:off x="3312000" y="2601140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8437760" imgH="12114000" progId="">
                  <p:embed/>
                </p:oleObj>
              </mc:Choice>
              <mc:Fallback>
                <p:oleObj r:id="rId10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12000" y="2601140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38C49177-FAB6-69D7-7D3F-D3592896E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312228"/>
              </p:ext>
            </p:extLst>
          </p:nvPr>
        </p:nvGraphicFramePr>
        <p:xfrm>
          <a:off x="845269" y="2601140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437760" imgH="12114000" progId="">
                  <p:embed/>
                </p:oleObj>
              </mc:Choice>
              <mc:Fallback>
                <p:oleObj r:id="rId12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5269" y="2601140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EE8D6C45-DD72-5956-6984-A53B94274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867915"/>
              </p:ext>
            </p:extLst>
          </p:nvPr>
        </p:nvGraphicFramePr>
        <p:xfrm>
          <a:off x="5778730" y="9548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437760" imgH="12114000" progId="">
                  <p:embed/>
                </p:oleObj>
              </mc:Choice>
              <mc:Fallback>
                <p:oleObj r:id="rId14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78730" y="9548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0B8DFC2A-B45B-AD33-04E8-A80C9ECFB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46426"/>
              </p:ext>
            </p:extLst>
          </p:nvPr>
        </p:nvGraphicFramePr>
        <p:xfrm>
          <a:off x="3275303" y="970395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437760" imgH="12114000" progId="">
                  <p:embed/>
                </p:oleObj>
              </mc:Choice>
              <mc:Fallback>
                <p:oleObj r:id="rId16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75303" y="970395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29ED6AA9-767C-4D1B-4187-6EE5BB7F5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914251"/>
              </p:ext>
            </p:extLst>
          </p:nvPr>
        </p:nvGraphicFramePr>
        <p:xfrm>
          <a:off x="845269" y="954811"/>
          <a:ext cx="2520000" cy="165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8437760" imgH="12114000" progId="">
                  <p:embed/>
                </p:oleObj>
              </mc:Choice>
              <mc:Fallback>
                <p:oleObj r:id="rId18" imgW="18437760" imgH="1211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5269" y="954811"/>
                        <a:ext cx="2520000" cy="165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2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B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3D Skeleton (HB)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DAE55C9D-9BD4-905A-CB1D-AC058B05E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306507"/>
              </p:ext>
            </p:extLst>
          </p:nvPr>
        </p:nvGraphicFramePr>
        <p:xfrm>
          <a:off x="6556713" y="3994218"/>
          <a:ext cx="2160000" cy="228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818720" imgH="11428560" progId="">
                  <p:embed/>
                </p:oleObj>
              </mc:Choice>
              <mc:Fallback>
                <p:oleObj r:id="rId4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56713" y="3994218"/>
                        <a:ext cx="2160000" cy="228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1CC0D4A1-407D-65FB-7688-94BAC17C9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93149"/>
              </p:ext>
            </p:extLst>
          </p:nvPr>
        </p:nvGraphicFramePr>
        <p:xfrm>
          <a:off x="4594742" y="3984354"/>
          <a:ext cx="2160000" cy="228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0818720" imgH="11428560" progId="">
                  <p:embed/>
                </p:oleObj>
              </mc:Choice>
              <mc:Fallback>
                <p:oleObj r:id="rId6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742" y="3984354"/>
                        <a:ext cx="2160000" cy="228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AAA3ED58-17FC-8C40-6D23-871679DC6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50194"/>
              </p:ext>
            </p:extLst>
          </p:nvPr>
        </p:nvGraphicFramePr>
        <p:xfrm>
          <a:off x="2434742" y="3987495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818720" imgH="11428560" progId="">
                  <p:embed/>
                </p:oleObj>
              </mc:Choice>
              <mc:Fallback>
                <p:oleObj r:id="rId8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4742" y="3987495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8B2002CC-A6BF-9AEF-FFB1-5C9F58E8F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18180"/>
              </p:ext>
            </p:extLst>
          </p:nvPr>
        </p:nvGraphicFramePr>
        <p:xfrm>
          <a:off x="322546" y="3885996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0818720" imgH="11428560" progId="">
                  <p:embed/>
                </p:oleObj>
              </mc:Choice>
              <mc:Fallback>
                <p:oleObj r:id="rId10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2546" y="3885996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E5D5251F-CFCC-2EE6-1420-B631D1F39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40435"/>
              </p:ext>
            </p:extLst>
          </p:nvPr>
        </p:nvGraphicFramePr>
        <p:xfrm>
          <a:off x="6839569" y="1176617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0818720" imgH="11428560" progId="">
                  <p:embed/>
                </p:oleObj>
              </mc:Choice>
              <mc:Fallback>
                <p:oleObj r:id="rId12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39569" y="1176617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73541E42-214F-F340-2774-615FB67AE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51058"/>
              </p:ext>
            </p:extLst>
          </p:nvPr>
        </p:nvGraphicFramePr>
        <p:xfrm>
          <a:off x="4664954" y="1176483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0818720" imgH="11428560" progId="">
                  <p:embed/>
                </p:oleObj>
              </mc:Choice>
              <mc:Fallback>
                <p:oleObj r:id="rId14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64954" y="1176483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CBA22FEF-CBF0-866D-F031-4658FBA66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019449"/>
              </p:ext>
            </p:extLst>
          </p:nvPr>
        </p:nvGraphicFramePr>
        <p:xfrm>
          <a:off x="2516242" y="1137944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0818720" imgH="11428560" progId="">
                  <p:embed/>
                </p:oleObj>
              </mc:Choice>
              <mc:Fallback>
                <p:oleObj r:id="rId16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16242" y="1137944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E4342E61-F19D-826D-FEF4-F75748221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38110"/>
              </p:ext>
            </p:extLst>
          </p:nvPr>
        </p:nvGraphicFramePr>
        <p:xfrm>
          <a:off x="357662" y="1147812"/>
          <a:ext cx="2160000" cy="22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0818720" imgH="11428560" progId="">
                  <p:embed/>
                </p:oleObj>
              </mc:Choice>
              <mc:Fallback>
                <p:oleObj r:id="rId18" imgW="108187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7662" y="1147812"/>
                        <a:ext cx="2160000" cy="228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4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RGB (JH)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560DB952-9D99-4D22-436E-7AF2D42C4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9" y="1074785"/>
            <a:ext cx="2560000" cy="1440000"/>
          </a:xfrm>
          <a:prstGeom prst="rect">
            <a:avLst/>
          </a:prstGeom>
        </p:spPr>
      </p:pic>
      <p:pic>
        <p:nvPicPr>
          <p:cNvPr id="15" name="그림 14" descr="사람, 의류, 신발류, 실내이(가) 표시된 사진&#10;&#10;자동 생성된 설명">
            <a:extLst>
              <a:ext uri="{FF2B5EF4-FFF2-40B4-BE49-F238E27FC236}">
                <a16:creationId xmlns:a16="http://schemas.microsoft.com/office/drawing/2014/main" id="{741A032A-935F-AB10-F405-14A29B19F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65" y="1074785"/>
            <a:ext cx="2559998" cy="1440000"/>
          </a:xfrm>
          <a:prstGeom prst="rect">
            <a:avLst/>
          </a:prstGeom>
        </p:spPr>
      </p:pic>
      <p:pic>
        <p:nvPicPr>
          <p:cNvPr id="17" name="그림 16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6226B308-5071-E68E-83C4-85635D66FB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89" y="1075994"/>
            <a:ext cx="2560000" cy="1440000"/>
          </a:xfrm>
          <a:prstGeom prst="rect">
            <a:avLst/>
          </a:prstGeom>
        </p:spPr>
      </p:pic>
      <p:pic>
        <p:nvPicPr>
          <p:cNvPr id="19" name="그림 18" descr="의류, 실내, 벽, 사람이(가) 표시된 사진&#10;&#10;자동 생성된 설명">
            <a:extLst>
              <a:ext uri="{FF2B5EF4-FFF2-40B4-BE49-F238E27FC236}">
                <a16:creationId xmlns:a16="http://schemas.microsoft.com/office/drawing/2014/main" id="{427E5016-B419-9031-F1C7-A78C5DE92C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9" y="2847426"/>
            <a:ext cx="2560000" cy="1440000"/>
          </a:xfrm>
          <a:prstGeom prst="rect">
            <a:avLst/>
          </a:prstGeom>
        </p:spPr>
      </p:pic>
      <p:pic>
        <p:nvPicPr>
          <p:cNvPr id="29" name="그림 28" descr="의류, 벽, 실내, 사람이(가) 표시된 사진&#10;&#10;자동 생성된 설명">
            <a:extLst>
              <a:ext uri="{FF2B5EF4-FFF2-40B4-BE49-F238E27FC236}">
                <a16:creationId xmlns:a16="http://schemas.microsoft.com/office/drawing/2014/main" id="{2B3B531B-ECBA-5367-0086-9370835416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89" y="2850080"/>
            <a:ext cx="2560000" cy="1440000"/>
          </a:xfrm>
          <a:prstGeom prst="rect">
            <a:avLst/>
          </a:prstGeom>
        </p:spPr>
      </p:pic>
      <p:pic>
        <p:nvPicPr>
          <p:cNvPr id="31" name="그림 30" descr="의류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B5A40E17-2BD9-9F94-D2DC-44886A058A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65" y="2843935"/>
            <a:ext cx="2560000" cy="1440000"/>
          </a:xfrm>
          <a:prstGeom prst="rect">
            <a:avLst/>
          </a:prstGeom>
        </p:spPr>
      </p:pic>
      <p:pic>
        <p:nvPicPr>
          <p:cNvPr id="33" name="그림 32" descr="의류, 사람, 벽, 실내이(가) 표시된 사진&#10;&#10;자동 생성된 설명">
            <a:extLst>
              <a:ext uri="{FF2B5EF4-FFF2-40B4-BE49-F238E27FC236}">
                <a16:creationId xmlns:a16="http://schemas.microsoft.com/office/drawing/2014/main" id="{15178E7C-950C-EDD8-0F4E-8869DAC5AA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4680080"/>
            <a:ext cx="2560000" cy="1440000"/>
          </a:xfrm>
          <a:prstGeom prst="rect">
            <a:avLst/>
          </a:prstGeom>
        </p:spPr>
      </p:pic>
      <p:pic>
        <p:nvPicPr>
          <p:cNvPr id="35" name="그림 34" descr="의류, 사람, 신발류, 벽이(가) 표시된 사진&#10;&#10;자동 생성된 설명">
            <a:extLst>
              <a:ext uri="{FF2B5EF4-FFF2-40B4-BE49-F238E27FC236}">
                <a16:creationId xmlns:a16="http://schemas.microsoft.com/office/drawing/2014/main" id="{6B6C805B-2B2C-24C0-1A2A-8F644D508F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34" y="4680080"/>
            <a:ext cx="25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44D-AB8C-4ED3-AC57-CD79370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232"/>
          </a:xfrm>
        </p:spPr>
        <p:txBody>
          <a:bodyPr/>
          <a:lstStyle/>
          <a:p>
            <a:pPr lvl="0">
              <a:defRPr/>
            </a:pPr>
            <a:r>
              <a:rPr lang="en-US" altLang="ko-KR" sz="1400" dirty="0">
                <a:solidFill>
                  <a:srgbClr val="002060"/>
                </a:solidFill>
              </a:rPr>
              <a:t>Dataset A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B41F-D75D-466A-A2D4-D23A9AD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6F5E-D8A2-4BC0-BC65-B32954628B6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DEF7C-A31F-4967-A506-A5A0610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/>
          <a:stretch/>
        </p:blipFill>
        <p:spPr>
          <a:xfrm>
            <a:off x="7047275" y="-11010"/>
            <a:ext cx="2034351" cy="5596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DE9C74-608C-4354-B22D-A6A77529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096"/>
            <a:ext cx="9144000" cy="5923504"/>
          </a:xfrm>
        </p:spPr>
        <p:txBody>
          <a:bodyPr/>
          <a:lstStyle/>
          <a:p>
            <a:r>
              <a:rPr lang="en-US" altLang="ko-KR" dirty="0"/>
              <a:t>Depth (JH)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AF951-FA3F-4348-BA8C-4A1CE3D0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1AE7ED0-4498-452B-8FFA-473D3A7F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703DEA3-9BA4-4A01-9606-2EAD24C7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0D7278-AF8F-43B9-BC25-8B2B708E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" y="-23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841B35E-01BC-41BD-BD3D-25509475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2A537E5-21FF-4F7C-84BC-5DAD77AF4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흑백, 그림, 예술, 스케치이(가) 표시된 사진&#10;&#10;자동 생성된 설명">
            <a:extLst>
              <a:ext uri="{FF2B5EF4-FFF2-40B4-BE49-F238E27FC236}">
                <a16:creationId xmlns:a16="http://schemas.microsoft.com/office/drawing/2014/main" id="{9ABC7705-C958-EB96-B103-C80EE63289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5" y="940767"/>
            <a:ext cx="1800000" cy="1620000"/>
          </a:xfrm>
          <a:prstGeom prst="rect">
            <a:avLst/>
          </a:prstGeom>
        </p:spPr>
      </p:pic>
      <p:pic>
        <p:nvPicPr>
          <p:cNvPr id="15" name="그림 14" descr="흑백, 예술, 그네, 실루엣이(가) 표시된 사진&#10;&#10;자동 생성된 설명">
            <a:extLst>
              <a:ext uri="{FF2B5EF4-FFF2-40B4-BE49-F238E27FC236}">
                <a16:creationId xmlns:a16="http://schemas.microsoft.com/office/drawing/2014/main" id="{6CAE4306-3873-86A7-BE33-79E7795F45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7" y="946214"/>
            <a:ext cx="1800000" cy="1620000"/>
          </a:xfrm>
          <a:prstGeom prst="rect">
            <a:avLst/>
          </a:prstGeom>
        </p:spPr>
      </p:pic>
      <p:pic>
        <p:nvPicPr>
          <p:cNvPr id="17" name="그림 16" descr="흑백, 예술, 실루엣이(가) 표시된 사진&#10;&#10;자동 생성된 설명">
            <a:extLst>
              <a:ext uri="{FF2B5EF4-FFF2-40B4-BE49-F238E27FC236}">
                <a16:creationId xmlns:a16="http://schemas.microsoft.com/office/drawing/2014/main" id="{01F1120E-E1D6-2344-ACDD-9E2ECBFE4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69" y="950079"/>
            <a:ext cx="1800000" cy="1620000"/>
          </a:xfrm>
          <a:prstGeom prst="rect">
            <a:avLst/>
          </a:prstGeom>
        </p:spPr>
      </p:pic>
      <p:pic>
        <p:nvPicPr>
          <p:cNvPr id="19" name="그림 18" descr="흑백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3FDAA258-2333-1665-4F1C-52DE21E51A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5" y="2778594"/>
            <a:ext cx="1800000" cy="1620000"/>
          </a:xfrm>
          <a:prstGeom prst="rect">
            <a:avLst/>
          </a:prstGeom>
        </p:spPr>
      </p:pic>
      <p:pic>
        <p:nvPicPr>
          <p:cNvPr id="29" name="그림 28" descr="흑백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E05AE255-2C98-0042-1143-AE95EB5C8E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7" y="2778594"/>
            <a:ext cx="1800000" cy="1620000"/>
          </a:xfrm>
          <a:prstGeom prst="rect">
            <a:avLst/>
          </a:prstGeom>
        </p:spPr>
      </p:pic>
      <p:pic>
        <p:nvPicPr>
          <p:cNvPr id="31" name="그림 30" descr="스케치, 예술, 그림, 흑백이(가) 표시된 사진&#10;&#10;자동 생성된 설명">
            <a:extLst>
              <a:ext uri="{FF2B5EF4-FFF2-40B4-BE49-F238E27FC236}">
                <a16:creationId xmlns:a16="http://schemas.microsoft.com/office/drawing/2014/main" id="{D62E7D9A-DFD5-4C30-AE55-69B0A3D0D1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69" y="2779149"/>
            <a:ext cx="1800000" cy="1620000"/>
          </a:xfrm>
          <a:prstGeom prst="rect">
            <a:avLst/>
          </a:prstGeom>
        </p:spPr>
      </p:pic>
      <p:pic>
        <p:nvPicPr>
          <p:cNvPr id="33" name="그림 32" descr="흑백, 예술, 실루엣이(가) 표시된 사진&#10;&#10;자동 생성된 설명">
            <a:extLst>
              <a:ext uri="{FF2B5EF4-FFF2-40B4-BE49-F238E27FC236}">
                <a16:creationId xmlns:a16="http://schemas.microsoft.com/office/drawing/2014/main" id="{B4BC3891-9959-8A11-A0A6-8342CE3A67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5" y="4628312"/>
            <a:ext cx="1800000" cy="1620001"/>
          </a:xfrm>
          <a:prstGeom prst="rect">
            <a:avLst/>
          </a:prstGeom>
        </p:spPr>
      </p:pic>
      <p:pic>
        <p:nvPicPr>
          <p:cNvPr id="35" name="그림 34" descr="흑백, 예술, 사람, 실루엣이(가) 표시된 사진&#10;&#10;자동 생성된 설명">
            <a:extLst>
              <a:ext uri="{FF2B5EF4-FFF2-40B4-BE49-F238E27FC236}">
                <a16:creationId xmlns:a16="http://schemas.microsoft.com/office/drawing/2014/main" id="{75CB5E43-FAF9-86C3-3420-203DC3E907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8" y="4638284"/>
            <a:ext cx="1847867" cy="16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9121"/>
      </p:ext>
    </p:extLst>
  </p:cSld>
  <p:clrMapOvr>
    <a:masterClrMapping/>
  </p:clrMapOvr>
</p:sld>
</file>

<file path=ppt/theme/theme1.xml><?xml version="1.0" encoding="utf-8"?>
<a:theme xmlns:a="http://schemas.openxmlformats.org/drawingml/2006/main" name="20100420_DHSV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316</Words>
  <Application>Microsoft Office PowerPoint</Application>
  <PresentationFormat>화면 슬라이드 쇼(4:3)</PresentationFormat>
  <Paragraphs>307</Paragraphs>
  <Slides>12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-apple-system</vt:lpstr>
      <vt:lpstr>맑은 고딕</vt:lpstr>
      <vt:lpstr>Arial</vt:lpstr>
      <vt:lpstr>Wingdings</vt:lpstr>
      <vt:lpstr>20100420_DHSVC</vt:lpstr>
      <vt:lpstr>PowerPoint 프레젠테이션</vt:lpstr>
      <vt:lpstr>Install</vt:lpstr>
      <vt:lpstr>Dataset Struct</vt:lpstr>
      <vt:lpstr>Dataset A</vt:lpstr>
      <vt:lpstr>Dataset A</vt:lpstr>
      <vt:lpstr>Dataset A</vt:lpstr>
      <vt:lpstr>Dataset B</vt:lpstr>
      <vt:lpstr>Dataset A</vt:lpstr>
      <vt:lpstr>Dataset A</vt:lpstr>
      <vt:lpstr>Dataset A</vt:lpstr>
      <vt:lpstr>Dataset A</vt:lpstr>
      <vt:lpstr>Dataset 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수영이아빠</dc:creator>
  <cp:lastModifiedBy>최준혁</cp:lastModifiedBy>
  <cp:revision>195</cp:revision>
  <dcterms:created xsi:type="dcterms:W3CDTF">2011-01-29T12:51:31Z</dcterms:created>
  <dcterms:modified xsi:type="dcterms:W3CDTF">2023-10-02T09:53:46Z</dcterms:modified>
  <cp:version/>
</cp:coreProperties>
</file>